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</p:sldMasterIdLst>
  <p:sldIdLst>
    <p:sldId id="258" r:id="rId3"/>
    <p:sldId id="281" r:id="rId4"/>
    <p:sldId id="262" r:id="rId5"/>
    <p:sldId id="283" r:id="rId6"/>
    <p:sldId id="286" r:id="rId7"/>
    <p:sldId id="288" r:id="rId8"/>
    <p:sldId id="292" r:id="rId9"/>
    <p:sldId id="293" r:id="rId10"/>
    <p:sldId id="294" r:id="rId11"/>
    <p:sldId id="291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11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1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86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302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097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322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16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91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76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234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08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375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23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05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5488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073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477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609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177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39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5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4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8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6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30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9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2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06BE0-874F-4700-8C22-1D40795C6AD0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5610E9-B782-4243-9666-BE072ACA2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04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Нормативно-правовые основания для разработки Программы развития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544320"/>
            <a:ext cx="8934428" cy="446024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Федеральный  Закон  от 29.12.2012 года № 273-ФЗ «Об образовании в Российской Федерации»;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Приказ </a:t>
            </a:r>
            <a:r>
              <a:rPr lang="ru-RU" sz="7200" dirty="0" err="1" smtClean="0">
                <a:latin typeface="Times New Roman"/>
                <a:ea typeface="Times New Roman"/>
              </a:rPr>
              <a:t>Минобрнауки</a:t>
            </a:r>
            <a:r>
              <a:rPr lang="ru-RU" sz="7200" dirty="0" smtClean="0">
                <a:latin typeface="Times New Roman"/>
                <a:ea typeface="Times New Roman"/>
              </a:rPr>
              <a:t> России от 17.10.2013 N 1155 «Об утверждении федерального государственного образовательного стандарта дошкольного образования»;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Распоряжение Правительства РФ от 15.05.2013г. № 792-р «Об утверждении государственной программы  Российской Федерации «Развитие образования» на 2013-2020 годы;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СанПиН 2.4.1. 3049-13</a:t>
            </a:r>
            <a:r>
              <a:rPr lang="ru-RU" sz="7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7200" dirty="0" smtClean="0">
                <a:latin typeface="Times New Roman"/>
                <a:ea typeface="Times New Roman"/>
              </a:rPr>
              <a:t>«Санитарно-эпидемиологические требования к устройству, содержанию и организации режима работы в дошкольных организациях (Постановление Главного государственного санитарного врача Российской Федерации от 15.05.2013 г. №26);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Указ Президента РФ от 07.05.2012 года № 599  «О мерах по реализации государственной политики в области образования  и науки»;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39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US" sz="2000" b="1" dirty="0">
                <a:solidFill>
                  <a:srgbClr val="00B0F0"/>
                </a:solidFill>
                <a:latin typeface="+mj-lt"/>
                <a:ea typeface="Times New Roman" pitchFamily="18" charset="0"/>
                <a:cs typeface="Arial" pitchFamily="34" charset="0"/>
              </a:rPr>
              <a:t>SWOT</a:t>
            </a:r>
            <a:r>
              <a:rPr lang="ru-RU" sz="2000" b="1" dirty="0">
                <a:solidFill>
                  <a:srgbClr val="00B0F0"/>
                </a:solidFill>
                <a:latin typeface="+mj-lt"/>
                <a:ea typeface="Times New Roman" pitchFamily="18" charset="0"/>
                <a:cs typeface="Arial" pitchFamily="34" charset="0"/>
              </a:rPr>
              <a:t>- анализ деятельности МДОУ </a:t>
            </a:r>
            <a:r>
              <a:rPr lang="ru-RU" sz="2000" dirty="0">
                <a:solidFill>
                  <a:srgbClr val="00B0F0"/>
                </a:solidFill>
                <a:latin typeface="+mj-lt"/>
                <a:cs typeface="Arial" pitchFamily="34" charset="0"/>
              </a:rPr>
              <a:t/>
            </a:r>
            <a:br>
              <a:rPr lang="ru-RU" sz="2000" dirty="0">
                <a:solidFill>
                  <a:srgbClr val="00B0F0"/>
                </a:solidFill>
                <a:latin typeface="+mj-lt"/>
                <a:cs typeface="Arial" pitchFamily="34" charset="0"/>
              </a:rPr>
            </a:br>
            <a:endParaRPr lang="ru-RU" sz="2000" dirty="0">
              <a:solidFill>
                <a:srgbClr val="00B0F0"/>
              </a:solidFill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248202"/>
              </p:ext>
            </p:extLst>
          </p:nvPr>
        </p:nvGraphicFramePr>
        <p:xfrm>
          <a:off x="2810880" y="1076961"/>
          <a:ext cx="5134240" cy="51457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71486"/>
                <a:gridCol w="1371486"/>
                <a:gridCol w="1371486"/>
                <a:gridCol w="1019782"/>
              </a:tblGrid>
              <a:tr h="281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 dirty="0">
                          <a:effectLst/>
                          <a:latin typeface="Times New Roman"/>
                          <a:ea typeface="Times New Roman"/>
                        </a:rPr>
                        <a:t>Направления деятельности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="1" i="1">
                          <a:effectLst/>
                          <a:latin typeface="Times New Roman"/>
                          <a:ea typeface="Times New Roman"/>
                        </a:rPr>
                        <a:t>Сильные стороны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="1" i="1">
                          <a:effectLst/>
                          <a:latin typeface="Times New Roman"/>
                          <a:ea typeface="Times New Roman"/>
                        </a:rPr>
                        <a:t>Возможности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Стратегические задачи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64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Качество образования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Высокая степень удовлетворенности потребностей населения  качеством предоставляемых образовательных услуг;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Увеличение количества воспитанников;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Выполнение муниципального задания более, чем на 100%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1.повышение потенциала внутренней оценки, самооценки, самоанализа каждого педагога;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2.повышение мотивации кадрового состава;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3.повышение рейтинга учреждения;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1.Разработка и внедрение эффективной внутренней системы оценки качества образования;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2. Совершенствование системы эффективного контракта;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="1" i="1">
                          <a:effectLst/>
                          <a:latin typeface="Times New Roman"/>
                          <a:ea typeface="Times New Roman"/>
                        </a:rPr>
                        <a:t>Слабые стороны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="1" i="1">
                          <a:effectLst/>
                          <a:latin typeface="Times New Roman"/>
                          <a:ea typeface="Times New Roman"/>
                        </a:rPr>
                        <a:t>Угрозы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Стратегические задачи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1.недостаточное  использование  развивающих педагогических  и информационных технологий;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2.стандартная  групповая система  организации образовательной деятельности   и индивидуальный уровень  развития  каждого ребенка;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неэффективная система психолого-педагогического сопровождения детей с особыми образовательными потребностями;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4.эпизодичность работы с одаренными детьми;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5.состояние развивающей предметно-пространственной среды не в полной мере соответствует требованиям ФГОС ДО;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6.несогласованность  требований   педагогов  и родителей   к воспитанию и развитию детей;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8.отсутствие  реализации программ дополнительного образования;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9.отсутствие дополнительных помещений, зала, спортивной площадки;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1.профессиональное выгорание;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2.недостаточное финансирование;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1.Получение лицензии на осуществление дополнительных образовательных услуг;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2. Система повышения квалификации работников 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3. Система психолого-педагогического сопровождения детей с ОВЗ и одаренных детей;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4. Система педагогического просвещения родителей;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5. Организация образовательного пространства и разнообразие материалов, оборудования и инвентаря в соответствии с принципами ФГОС ДО;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733" marR="32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86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Приоритетные направления развития МДОУ: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666240"/>
            <a:ext cx="8924268" cy="433832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 </a:t>
            </a:r>
            <a:r>
              <a:rPr lang="ru-RU" sz="7200" dirty="0">
                <a:latin typeface="Times New Roman"/>
                <a:ea typeface="Times New Roman"/>
              </a:rPr>
              <a:t>повышение качества дошкольного образования;</a:t>
            </a:r>
          </a:p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сохранение </a:t>
            </a:r>
            <a:r>
              <a:rPr lang="ru-RU" sz="7200" dirty="0">
                <a:latin typeface="Times New Roman"/>
                <a:ea typeface="Times New Roman"/>
              </a:rPr>
              <a:t>и укрепление здоровья воспитанников;</a:t>
            </a:r>
          </a:p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изменение </a:t>
            </a:r>
            <a:r>
              <a:rPr lang="ru-RU" sz="7200" dirty="0">
                <a:latin typeface="Times New Roman"/>
                <a:ea typeface="Times New Roman"/>
              </a:rPr>
              <a:t>профессиональной позиции педагога и совершенствование опыта практической деятельности;  </a:t>
            </a:r>
          </a:p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повышение </a:t>
            </a:r>
            <a:r>
              <a:rPr lang="ru-RU" sz="7200" dirty="0">
                <a:latin typeface="Times New Roman"/>
                <a:ea typeface="Times New Roman"/>
              </a:rPr>
              <a:t>эффективности управленческой деятельности и качества управленческих решений;</a:t>
            </a:r>
          </a:p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развитие </a:t>
            </a:r>
            <a:r>
              <a:rPr lang="ru-RU" sz="7200" dirty="0">
                <a:latin typeface="Times New Roman"/>
                <a:ea typeface="Times New Roman"/>
              </a:rPr>
              <a:t>государственно-общественного характера управления образованием;</a:t>
            </a:r>
          </a:p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развитие </a:t>
            </a:r>
            <a:r>
              <a:rPr lang="ru-RU" sz="7200" dirty="0">
                <a:latin typeface="Times New Roman"/>
                <a:ea typeface="Times New Roman"/>
              </a:rPr>
              <a:t>материально-технической базы учреждения;</a:t>
            </a: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3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Стратегия развития: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209040"/>
            <a:ext cx="8934428" cy="47955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 </a:t>
            </a:r>
            <a:r>
              <a:rPr lang="ru-RU" sz="7200" dirty="0">
                <a:latin typeface="Times New Roman"/>
                <a:ea typeface="Times New Roman"/>
              </a:rPr>
              <a:t>Проект1. Качество образования.</a:t>
            </a:r>
          </a:p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Проект2.Система </a:t>
            </a:r>
            <a:r>
              <a:rPr lang="ru-RU" sz="7200" dirty="0" err="1">
                <a:latin typeface="Times New Roman"/>
                <a:ea typeface="Times New Roman"/>
              </a:rPr>
              <a:t>здоровьесбережения</a:t>
            </a:r>
            <a:r>
              <a:rPr lang="ru-RU" sz="7200" dirty="0"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Times New Roman"/>
              </a:rPr>
              <a:t>Проект 3. Кадровая политика.</a:t>
            </a:r>
          </a:p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Times New Roman"/>
              </a:rPr>
              <a:t>Проект 4. Управление.</a:t>
            </a:r>
          </a:p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Times New Roman"/>
              </a:rPr>
              <a:t>Проект 5. Материально-техническая база.</a:t>
            </a: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0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Структура проекта: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209040"/>
            <a:ext cx="8934428" cy="47955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 Цель;</a:t>
            </a:r>
          </a:p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Задачи;</a:t>
            </a:r>
          </a:p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Мероприятия проекта, сроки реализации, сведения </a:t>
            </a:r>
            <a:r>
              <a:rPr lang="ru-RU" sz="7200" dirty="0">
                <a:latin typeface="Times New Roman"/>
                <a:ea typeface="Times New Roman"/>
              </a:rPr>
              <a:t>об источниках, формах, </a:t>
            </a:r>
            <a:r>
              <a:rPr lang="ru-RU" sz="7200" dirty="0" smtClean="0">
                <a:latin typeface="Times New Roman"/>
                <a:ea typeface="Times New Roman"/>
              </a:rPr>
              <a:t>механизмах </a:t>
            </a:r>
            <a:r>
              <a:rPr lang="ru-RU" sz="7200" dirty="0">
                <a:latin typeface="Times New Roman"/>
                <a:ea typeface="Times New Roman"/>
              </a:rPr>
              <a:t>привлечения трудовых, материальных ресурсов для реализации проекта</a:t>
            </a:r>
            <a:r>
              <a:rPr lang="ru-RU" sz="7200" dirty="0" smtClean="0">
                <a:latin typeface="Times New Roman"/>
                <a:ea typeface="Times New Roman"/>
              </a:rPr>
              <a:t>;</a:t>
            </a: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7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Структура проекта: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209040"/>
            <a:ext cx="8934428" cy="479552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 </a:t>
            </a:r>
            <a:r>
              <a:rPr lang="ru-RU" sz="7200" dirty="0">
                <a:latin typeface="Times New Roman"/>
                <a:ea typeface="Times New Roman"/>
              </a:rPr>
              <a:t>О</a:t>
            </a:r>
            <a:r>
              <a:rPr lang="ru-RU" sz="7200" dirty="0" smtClean="0">
                <a:latin typeface="Times New Roman"/>
                <a:ea typeface="Times New Roman"/>
              </a:rPr>
              <a:t>жидаемый продукт;</a:t>
            </a:r>
          </a:p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Социальный эффект;</a:t>
            </a:r>
          </a:p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Критерии оценки эффективности реализации проекта;</a:t>
            </a: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3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целевые индикаторы эффективности реализации Программы: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330960"/>
            <a:ext cx="9025868" cy="498856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 Удовлетворенность </a:t>
            </a:r>
            <a:r>
              <a:rPr lang="ru-RU" sz="7200" dirty="0">
                <a:latin typeface="Times New Roman"/>
                <a:ea typeface="Times New Roman"/>
              </a:rPr>
              <a:t>населения качеством предоставляемых </a:t>
            </a:r>
            <a:r>
              <a:rPr lang="ru-RU" sz="7200" dirty="0" smtClean="0">
                <a:latin typeface="Times New Roman"/>
                <a:ea typeface="Times New Roman"/>
              </a:rPr>
              <a:t>услуг;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Доля </a:t>
            </a:r>
            <a:r>
              <a:rPr lang="ru-RU" sz="7200" dirty="0">
                <a:latin typeface="Times New Roman"/>
                <a:ea typeface="Times New Roman"/>
              </a:rPr>
              <a:t>педагогов, имеющих первую и высшую квалификационную категорию, в общей численности </a:t>
            </a:r>
            <a:r>
              <a:rPr lang="ru-RU" sz="7200" dirty="0" smtClean="0">
                <a:latin typeface="Times New Roman"/>
                <a:ea typeface="Times New Roman"/>
              </a:rPr>
              <a:t>педагогов;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Доля </a:t>
            </a:r>
            <a:r>
              <a:rPr lang="ru-RU" sz="7200" dirty="0">
                <a:latin typeface="Times New Roman"/>
                <a:ea typeface="Times New Roman"/>
              </a:rPr>
              <a:t>педагогов, осуществляющих  инновационную деятельность, в общей численности </a:t>
            </a:r>
            <a:r>
              <a:rPr lang="ru-RU" sz="7200" dirty="0" smtClean="0">
                <a:latin typeface="Times New Roman"/>
                <a:ea typeface="Times New Roman"/>
              </a:rPr>
              <a:t>педагогов;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Систематичность </a:t>
            </a:r>
            <a:r>
              <a:rPr lang="ru-RU" sz="7200" dirty="0">
                <a:latin typeface="Times New Roman"/>
                <a:ea typeface="Times New Roman"/>
              </a:rPr>
              <a:t>прохождения курсов повышения квалификации </a:t>
            </a:r>
            <a:r>
              <a:rPr lang="ru-RU" sz="7200" dirty="0" smtClean="0">
                <a:latin typeface="Times New Roman"/>
                <a:ea typeface="Times New Roman"/>
              </a:rPr>
              <a:t>педагогам</a:t>
            </a:r>
            <a:r>
              <a:rPr lang="ru-RU" sz="7200" dirty="0">
                <a:latin typeface="Times New Roman"/>
                <a:ea typeface="Times New Roman"/>
              </a:rPr>
              <a:t>;</a:t>
            </a: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44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целевые индикаторы эффективности реализации Программы: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625600"/>
            <a:ext cx="8934428" cy="464312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 </a:t>
            </a:r>
            <a:r>
              <a:rPr lang="ru-RU" sz="7200" dirty="0">
                <a:latin typeface="Times New Roman"/>
                <a:ea typeface="Times New Roman"/>
              </a:rPr>
              <a:t>Доля педагогов, участвующих в профессиональных и творческих конкурсах, в общей численности </a:t>
            </a:r>
            <a:r>
              <a:rPr lang="ru-RU" sz="7200" dirty="0" smtClean="0">
                <a:latin typeface="Times New Roman"/>
                <a:ea typeface="Times New Roman"/>
              </a:rPr>
              <a:t>педагогов;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Доля  </a:t>
            </a:r>
            <a:r>
              <a:rPr lang="ru-RU" sz="7200" dirty="0">
                <a:latin typeface="Times New Roman"/>
                <a:ea typeface="Times New Roman"/>
              </a:rPr>
              <a:t>воспитанников, имеющих   стойкую положительную динамику  в состоянии здоровья, в общей численности </a:t>
            </a:r>
            <a:r>
              <a:rPr lang="ru-RU" sz="7200" dirty="0" smtClean="0">
                <a:latin typeface="Times New Roman"/>
                <a:ea typeface="Times New Roman"/>
              </a:rPr>
              <a:t>воспитанников;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Доля  </a:t>
            </a:r>
            <a:r>
              <a:rPr lang="ru-RU" sz="7200" dirty="0">
                <a:latin typeface="Times New Roman"/>
                <a:ea typeface="Times New Roman"/>
              </a:rPr>
              <a:t>воспитанников, участвующих  в   мероприятиях и конкурсах различного уровня, в общей численности </a:t>
            </a:r>
            <a:r>
              <a:rPr lang="ru-RU" sz="7200" dirty="0" smtClean="0">
                <a:latin typeface="Times New Roman"/>
                <a:ea typeface="Times New Roman"/>
              </a:rPr>
              <a:t>воспитанников;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целевые индикаторы эффективности реализации Программы: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092" y="1767840"/>
            <a:ext cx="8934428" cy="479552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>
                <a:latin typeface="Times New Roman"/>
                <a:ea typeface="Times New Roman"/>
              </a:rPr>
              <a:t> Доля детей, получающих услугу по дополнительному образованию в образовательной организации в общей численности </a:t>
            </a:r>
            <a:r>
              <a:rPr lang="ru-RU" sz="7200" dirty="0" smtClean="0">
                <a:latin typeface="Times New Roman"/>
                <a:ea typeface="Times New Roman"/>
              </a:rPr>
              <a:t>воспитанников;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Число  </a:t>
            </a:r>
            <a:r>
              <a:rPr lang="ru-RU" sz="7200" dirty="0">
                <a:latin typeface="Times New Roman"/>
                <a:ea typeface="Times New Roman"/>
              </a:rPr>
              <a:t>социальных  партнеров, количество  проектов по сетевому </a:t>
            </a:r>
            <a:r>
              <a:rPr lang="ru-RU" sz="7200" dirty="0" smtClean="0">
                <a:latin typeface="Times New Roman"/>
                <a:ea typeface="Times New Roman"/>
              </a:rPr>
              <a:t>взаимодействию;</a:t>
            </a:r>
            <a:endParaRPr lang="ru-RU" sz="7200" dirty="0">
              <a:latin typeface="Times New Roman"/>
              <a:ea typeface="Times New Roman"/>
            </a:endParaRPr>
          </a:p>
          <a:p>
            <a:r>
              <a:rPr lang="ru-RU" sz="7200" dirty="0" smtClean="0">
                <a:latin typeface="Times New Roman"/>
                <a:ea typeface="Times New Roman"/>
              </a:rPr>
              <a:t>Качественные  </a:t>
            </a:r>
            <a:r>
              <a:rPr lang="ru-RU" sz="7200" dirty="0">
                <a:latin typeface="Times New Roman"/>
                <a:ea typeface="Times New Roman"/>
              </a:rPr>
              <a:t>и количественные   изменения  в материально- технической  базе  </a:t>
            </a:r>
            <a:r>
              <a:rPr lang="ru-RU" sz="7200" dirty="0" smtClean="0">
                <a:latin typeface="Times New Roman"/>
                <a:ea typeface="Times New Roman"/>
              </a:rPr>
              <a:t>МДОУ;</a:t>
            </a: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1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Ожидаемые результаты: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092" y="1767840"/>
            <a:ext cx="8934428" cy="479552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72390" algn="l"/>
                <a:tab pos="252095" algn="l"/>
              </a:tabLst>
            </a:pPr>
            <a:r>
              <a:rPr lang="ru-RU" sz="7200" dirty="0">
                <a:latin typeface="Times New Roman"/>
                <a:ea typeface="Times New Roman"/>
              </a:rPr>
              <a:t> Реализация ФГОС ДО в </a:t>
            </a:r>
            <a:r>
              <a:rPr lang="ru-RU" sz="7200" dirty="0" smtClean="0">
                <a:latin typeface="Times New Roman"/>
                <a:ea typeface="Times New Roman"/>
              </a:rPr>
              <a:t>МДОУ;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72390" algn="l"/>
                <a:tab pos="252095" algn="l"/>
              </a:tabLst>
            </a:pPr>
            <a:r>
              <a:rPr lang="ru-RU" sz="7200" dirty="0" smtClean="0">
                <a:latin typeface="Times New Roman"/>
                <a:ea typeface="Times New Roman"/>
              </a:rPr>
              <a:t>Повышение </a:t>
            </a:r>
            <a:r>
              <a:rPr lang="ru-RU" sz="7200" dirty="0">
                <a:latin typeface="Times New Roman"/>
                <a:ea typeface="Times New Roman"/>
              </a:rPr>
              <a:t>качества образовательной </a:t>
            </a:r>
            <a:r>
              <a:rPr lang="ru-RU" sz="7200" dirty="0" smtClean="0">
                <a:latin typeface="Times New Roman"/>
                <a:ea typeface="Times New Roman"/>
              </a:rPr>
              <a:t>деятельности;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72390" algn="l"/>
                <a:tab pos="252095" algn="l"/>
              </a:tabLst>
            </a:pPr>
            <a:r>
              <a:rPr lang="ru-RU" sz="7200" dirty="0" smtClean="0">
                <a:latin typeface="Times New Roman"/>
                <a:ea typeface="Times New Roman"/>
              </a:rPr>
              <a:t>Увеличение </a:t>
            </a:r>
            <a:r>
              <a:rPr lang="ru-RU" sz="7200" dirty="0">
                <a:latin typeface="Times New Roman"/>
                <a:ea typeface="Times New Roman"/>
              </a:rPr>
              <a:t>доли детей, осваивающих программы  дополнительного  образования,  в образовательной </a:t>
            </a:r>
            <a:r>
              <a:rPr lang="ru-RU" sz="7200" dirty="0" smtClean="0">
                <a:latin typeface="Times New Roman"/>
                <a:ea typeface="Times New Roman"/>
              </a:rPr>
              <a:t>организации;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72390" algn="l"/>
                <a:tab pos="252095" algn="l"/>
              </a:tabLst>
            </a:pPr>
            <a:r>
              <a:rPr lang="ru-RU" sz="7200" dirty="0" smtClean="0">
                <a:latin typeface="Times New Roman"/>
                <a:ea typeface="Times New Roman"/>
              </a:rPr>
              <a:t>Реализация </a:t>
            </a:r>
            <a:r>
              <a:rPr lang="ru-RU" sz="7200" dirty="0" err="1">
                <a:latin typeface="Times New Roman"/>
                <a:ea typeface="Times New Roman"/>
              </a:rPr>
              <a:t>здоровьесберегающих</a:t>
            </a:r>
            <a:r>
              <a:rPr lang="ru-RU" sz="7200" dirty="0">
                <a:latin typeface="Times New Roman"/>
                <a:ea typeface="Times New Roman"/>
              </a:rPr>
              <a:t> технологий в </a:t>
            </a:r>
            <a:r>
              <a:rPr lang="ru-RU" sz="7200" dirty="0" smtClean="0">
                <a:latin typeface="Times New Roman"/>
                <a:ea typeface="Times New Roman"/>
              </a:rPr>
              <a:t>МДОУ;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78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Ожидаемые результаты: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092" y="1767840"/>
            <a:ext cx="8934428" cy="4795520"/>
          </a:xfrm>
        </p:spPr>
        <p:txBody>
          <a:bodyPr>
            <a:normAutofit fontScale="40000" lnSpcReduction="20000"/>
          </a:bodyPr>
          <a:lstStyle/>
          <a:p>
            <a:pPr marL="1314450" indent="-857250" algn="just">
              <a:spcBef>
                <a:spcPts val="600"/>
              </a:spcBef>
              <a:tabLst>
                <a:tab pos="72390" algn="l"/>
                <a:tab pos="252095" algn="l"/>
              </a:tabLst>
            </a:pPr>
            <a:r>
              <a:rPr lang="ru-RU" sz="7200" dirty="0" smtClean="0">
                <a:latin typeface="Times New Roman"/>
                <a:ea typeface="Times New Roman"/>
              </a:rPr>
              <a:t>Совершенствование </a:t>
            </a:r>
            <a:r>
              <a:rPr lang="ru-RU" sz="7200" dirty="0">
                <a:latin typeface="Times New Roman"/>
                <a:ea typeface="Times New Roman"/>
              </a:rPr>
              <a:t>инновационной, проектной и экспериментальной </a:t>
            </a:r>
            <a:r>
              <a:rPr lang="ru-RU" sz="7200" dirty="0" smtClean="0">
                <a:latin typeface="Times New Roman"/>
                <a:ea typeface="Times New Roman"/>
              </a:rPr>
              <a:t>деятельности;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72390" algn="l"/>
                <a:tab pos="252095" algn="l"/>
              </a:tabLst>
            </a:pPr>
            <a:r>
              <a:rPr lang="ru-RU" sz="7200" dirty="0" smtClean="0">
                <a:latin typeface="Times New Roman"/>
                <a:ea typeface="Times New Roman"/>
              </a:rPr>
              <a:t>Создание </a:t>
            </a:r>
            <a:r>
              <a:rPr lang="ru-RU" sz="7200" dirty="0">
                <a:latin typeface="Times New Roman"/>
                <a:ea typeface="Times New Roman"/>
              </a:rPr>
              <a:t>условий для безопасного пребывания обучающихся и работников в </a:t>
            </a:r>
            <a:r>
              <a:rPr lang="ru-RU" sz="7200" dirty="0" smtClean="0">
                <a:latin typeface="Times New Roman"/>
                <a:ea typeface="Times New Roman"/>
              </a:rPr>
              <a:t>МДОУ;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72390" algn="l"/>
                <a:tab pos="252095" algn="l"/>
              </a:tabLst>
            </a:pPr>
            <a:r>
              <a:rPr lang="ru-RU" sz="7200" dirty="0" smtClean="0">
                <a:latin typeface="Times New Roman"/>
                <a:ea typeface="Times New Roman"/>
              </a:rPr>
              <a:t>Совершенствование </a:t>
            </a:r>
            <a:r>
              <a:rPr lang="ru-RU" sz="7200" dirty="0">
                <a:latin typeface="Times New Roman"/>
                <a:ea typeface="Times New Roman"/>
              </a:rPr>
              <a:t>развивающей предметно-пространственной </a:t>
            </a:r>
            <a:r>
              <a:rPr lang="ru-RU" sz="7200" dirty="0" smtClean="0">
                <a:latin typeface="Times New Roman"/>
                <a:ea typeface="Times New Roman"/>
              </a:rPr>
              <a:t>среды;</a:t>
            </a:r>
            <a:endParaRPr lang="ru-RU" sz="7200" dirty="0">
              <a:latin typeface="Times New Roman"/>
              <a:ea typeface="Times New Roman"/>
            </a:endParaRPr>
          </a:p>
          <a:p>
            <a:pPr marL="21590" algn="just">
              <a:lnSpc>
                <a:spcPct val="115000"/>
              </a:lnSpc>
              <a:spcAft>
                <a:spcPts val="1000"/>
              </a:spcAft>
              <a:tabLst>
                <a:tab pos="72390" algn="l"/>
                <a:tab pos="252095" algn="l"/>
              </a:tabLst>
            </a:pPr>
            <a:r>
              <a:rPr lang="ru-RU" sz="7200" dirty="0" smtClean="0">
                <a:latin typeface="Times New Roman"/>
                <a:ea typeface="Times New Roman"/>
              </a:rPr>
              <a:t>Создание </a:t>
            </a:r>
            <a:r>
              <a:rPr lang="ru-RU" sz="7200" dirty="0">
                <a:latin typeface="Times New Roman"/>
                <a:ea typeface="Times New Roman"/>
              </a:rPr>
              <a:t>условий для профессионального и личностного роста </a:t>
            </a:r>
            <a:r>
              <a:rPr lang="ru-RU" sz="7200" dirty="0" smtClean="0">
                <a:latin typeface="Times New Roman"/>
                <a:ea typeface="Times New Roman"/>
              </a:rPr>
              <a:t>педагогов;</a:t>
            </a: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72390" algn="l"/>
                <a:tab pos="252095" algn="l"/>
              </a:tabLst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3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Нормативно-правовые основания для разработки Программы развития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544320"/>
            <a:ext cx="8934428" cy="446024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>
                <a:latin typeface="Times New Roman"/>
                <a:ea typeface="Times New Roman"/>
              </a:rPr>
              <a:t>Приказ  Министерства  труда и социальной защиты  РФ  от 18.10.2013 года № 544н «Об утверждении Профессионального 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>
                <a:latin typeface="Times New Roman"/>
                <a:ea typeface="Times New Roman"/>
              </a:rPr>
              <a:t>Комплексная программа повышения профессионального уровня педагогических работников общеобразовательных организаций» (утв. Правительством РФ 28.05.2014 № 3241п-П8</a:t>
            </a:r>
            <a:r>
              <a:rPr lang="ru-RU" sz="7200" dirty="0" smtClean="0">
                <a:latin typeface="Times New Roman"/>
                <a:ea typeface="Times New Roman"/>
              </a:rPr>
              <a:t>);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>
                <a:latin typeface="Times New Roman"/>
                <a:ea typeface="Times New Roman"/>
              </a:rPr>
              <a:t>Приказ мэрии города Ярославля № 2683 от 06.11.2014 г. «О муниципальной программе «Развитие образования в городе Ярославле» на 2015-2017 годы</a:t>
            </a:r>
            <a:r>
              <a:rPr lang="ru-RU" sz="7200" dirty="0" smtClean="0">
                <a:latin typeface="Times New Roman"/>
                <a:ea typeface="Times New Roman"/>
              </a:rPr>
              <a:t>»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3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Ожидаемые результаты: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092" y="1767840"/>
            <a:ext cx="8934428" cy="47955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72390" algn="l"/>
                <a:tab pos="252095" algn="l"/>
              </a:tabLst>
            </a:pPr>
            <a:r>
              <a:rPr lang="ru-RU" sz="7200" dirty="0">
                <a:latin typeface="Times New Roman"/>
                <a:ea typeface="Times New Roman"/>
              </a:rPr>
              <a:t>Совершенствование механизмов общественного участия в управлении </a:t>
            </a:r>
            <a:r>
              <a:rPr lang="ru-RU" sz="7200" dirty="0" smtClean="0">
                <a:latin typeface="Times New Roman"/>
                <a:ea typeface="Times New Roman"/>
              </a:rPr>
              <a:t>МДОУ;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72390" algn="l"/>
                <a:tab pos="252095" algn="l"/>
              </a:tabLst>
            </a:pPr>
            <a:r>
              <a:rPr lang="ru-RU" sz="7200" dirty="0" smtClean="0">
                <a:latin typeface="Times New Roman"/>
                <a:ea typeface="Times New Roman"/>
              </a:rPr>
              <a:t> Повышение </a:t>
            </a:r>
            <a:r>
              <a:rPr lang="ru-RU" sz="7200" dirty="0">
                <a:latin typeface="Times New Roman"/>
                <a:ea typeface="Times New Roman"/>
              </a:rPr>
              <a:t>эффективности использования бюджетных </a:t>
            </a:r>
            <a:r>
              <a:rPr lang="ru-RU" sz="7200" dirty="0" smtClean="0">
                <a:latin typeface="Times New Roman"/>
                <a:ea typeface="Times New Roman"/>
              </a:rPr>
              <a:t>средств; 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72390" algn="l"/>
                <a:tab pos="252095" algn="l"/>
              </a:tabLst>
            </a:pPr>
            <a:r>
              <a:rPr lang="ru-RU" sz="7200" dirty="0" smtClean="0">
                <a:latin typeface="Times New Roman"/>
                <a:ea typeface="Times New Roman"/>
              </a:rPr>
              <a:t>Повышение </a:t>
            </a:r>
            <a:r>
              <a:rPr lang="ru-RU" sz="7200" dirty="0">
                <a:latin typeface="Times New Roman"/>
                <a:ea typeface="Times New Roman"/>
              </a:rPr>
              <a:t>конкурентоспособности </a:t>
            </a:r>
            <a:r>
              <a:rPr lang="ru-RU" sz="7200" dirty="0" smtClean="0">
                <a:latin typeface="Times New Roman"/>
                <a:ea typeface="Times New Roman"/>
              </a:rPr>
              <a:t>МДОУ;</a:t>
            </a:r>
            <a:endParaRPr lang="ru-RU" sz="7200" dirty="0">
              <a:latin typeface="Times New Roman"/>
              <a:ea typeface="Times New Roman"/>
            </a:endParaRPr>
          </a:p>
          <a:p>
            <a:pPr marL="1314450" indent="-857250" algn="just">
              <a:spcBef>
                <a:spcPts val="600"/>
              </a:spcBef>
              <a:tabLst>
                <a:tab pos="72390" algn="l"/>
                <a:tab pos="252095" algn="l"/>
              </a:tabLst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72390" algn="l"/>
                <a:tab pos="252095" algn="l"/>
              </a:tabLst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1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Управление Программой: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092" y="1767840"/>
            <a:ext cx="8934428" cy="4795520"/>
          </a:xfrm>
        </p:spPr>
        <p:txBody>
          <a:bodyPr>
            <a:normAutofit fontScale="47500" lnSpcReduction="20000"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Times New Roman"/>
              </a:rPr>
              <a:t>Управление и корректировка программы осуществляется Педагогическим советом МДОУ </a:t>
            </a:r>
            <a:r>
              <a:rPr lang="ru-RU" sz="7200" dirty="0" smtClean="0">
                <a:latin typeface="Times New Roman"/>
                <a:ea typeface="Times New Roman"/>
              </a:rPr>
              <a:t>; </a:t>
            </a:r>
          </a:p>
          <a:p>
            <a:pPr indent="450215"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Управление </a:t>
            </a:r>
            <a:r>
              <a:rPr lang="ru-RU" sz="7200" dirty="0">
                <a:latin typeface="Times New Roman"/>
                <a:ea typeface="Times New Roman"/>
              </a:rPr>
              <a:t>реализацией программы осуществляется заведующим </a:t>
            </a:r>
            <a:r>
              <a:rPr lang="ru-RU" sz="7200" dirty="0" smtClean="0">
                <a:latin typeface="Times New Roman"/>
                <a:ea typeface="Times New Roman"/>
              </a:rPr>
              <a:t>МДОУ;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Times New Roman"/>
              </a:rPr>
              <a:t>   Для текущего управления реализацией программы создаются творческие группы из педагогов МДОУ по разработке и реализации программы развития и целевых </a:t>
            </a:r>
            <a:r>
              <a:rPr lang="ru-RU" sz="7200" dirty="0" smtClean="0">
                <a:latin typeface="Times New Roman"/>
                <a:ea typeface="Times New Roman"/>
              </a:rPr>
              <a:t>проектов; </a:t>
            </a: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72390" algn="l"/>
                <a:tab pos="252095" algn="l"/>
              </a:tabLst>
            </a:pPr>
            <a:endParaRPr lang="ru-RU" sz="7200" dirty="0">
              <a:latin typeface="Times New Roman"/>
              <a:ea typeface="Times New Roman"/>
            </a:endParaRPr>
          </a:p>
          <a:p>
            <a:pPr marL="1314450" indent="-857250" algn="just">
              <a:spcBef>
                <a:spcPts val="600"/>
              </a:spcBef>
              <a:tabLst>
                <a:tab pos="72390" algn="l"/>
                <a:tab pos="252095" algn="l"/>
              </a:tabLst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72390" algn="l"/>
                <a:tab pos="252095" algn="l"/>
              </a:tabLst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7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Финансовый план реализации Программы развития</a:t>
            </a:r>
            <a:r>
              <a:rPr lang="ru-RU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092" y="1767840"/>
            <a:ext cx="8934428" cy="479552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Times New Roman"/>
              </a:rPr>
              <a:t>Финансирование программы осуществляется на основе ежегодного плана финансово – хозяйственной деятельности МДОУ.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Мероприятия </a:t>
            </a:r>
            <a:r>
              <a:rPr lang="ru-RU" sz="7200" dirty="0">
                <a:latin typeface="Times New Roman"/>
                <a:ea typeface="Times New Roman"/>
              </a:rPr>
              <a:t>по реализации Программы являются основой годового плана работы. </a:t>
            </a: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 smtClean="0">
                <a:latin typeface="Times New Roman"/>
                <a:ea typeface="Times New Roman"/>
              </a:rPr>
              <a:t>Информация </a:t>
            </a:r>
            <a:r>
              <a:rPr lang="ru-RU" sz="7200" dirty="0">
                <a:latin typeface="Times New Roman"/>
                <a:ea typeface="Times New Roman"/>
              </a:rPr>
              <a:t>о ходе реализации программы в целом и целевых проектов ежегодно представляется общественности в Публичном докладе заведующего </a:t>
            </a:r>
            <a:r>
              <a:rPr lang="ru-RU" sz="7200" dirty="0" smtClean="0">
                <a:latin typeface="Times New Roman"/>
                <a:ea typeface="Times New Roman"/>
              </a:rPr>
              <a:t>МДОУ.</a:t>
            </a:r>
            <a:endParaRPr lang="ru-RU" sz="7200" dirty="0">
              <a:latin typeface="Times New Roman"/>
              <a:ea typeface="Times New Roman"/>
            </a:endParaRPr>
          </a:p>
          <a:p>
            <a:pPr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1314450" indent="-857250" algn="just">
              <a:spcBef>
                <a:spcPts val="600"/>
              </a:spcBef>
              <a:tabLst>
                <a:tab pos="72390" algn="l"/>
                <a:tab pos="252095" algn="l"/>
              </a:tabLst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72390" algn="l"/>
                <a:tab pos="252095" algn="l"/>
              </a:tabLst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7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2424"/>
          </a:xfrm>
        </p:spPr>
        <p:txBody>
          <a:bodyPr/>
          <a:lstStyle/>
          <a:p>
            <a:r>
              <a:rPr lang="ru-RU" dirty="0" smtClean="0"/>
              <a:t>Цель Программы развития: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6262"/>
            <a:ext cx="8756209" cy="52330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/>
                <a:ea typeface="Times New Roman"/>
              </a:rPr>
              <a:t>Обеспечение развития  МДОУ 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>в условиях модернизации образования в соответствии с потребностями общества.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828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Задачи  Программы развития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544320"/>
            <a:ext cx="8934428" cy="446024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675" algn="l"/>
              </a:tabLst>
            </a:pPr>
            <a:r>
              <a:rPr lang="ru-RU" sz="7200" dirty="0">
                <a:latin typeface="Times New Roman"/>
                <a:ea typeface="Times New Roman"/>
              </a:rPr>
              <a:t>Обеспечение функционирования МДОУ </a:t>
            </a:r>
            <a:r>
              <a:rPr lang="ru-RU" sz="7200" dirty="0" smtClean="0">
                <a:latin typeface="Times New Roman"/>
                <a:ea typeface="Times New Roman"/>
              </a:rPr>
              <a:t>  </a:t>
            </a:r>
            <a:r>
              <a:rPr lang="ru-RU" sz="7200" dirty="0">
                <a:latin typeface="Times New Roman"/>
                <a:ea typeface="Times New Roman"/>
              </a:rPr>
              <a:t>в режиме развития.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dirty="0">
                <a:latin typeface="Times New Roman"/>
                <a:ea typeface="Times New Roman"/>
              </a:rPr>
              <a:t>Обеспечение  качества образовательных услуг.</a:t>
            </a:r>
          </a:p>
          <a:p>
            <a:pPr marL="21590" algn="just">
              <a:lnSpc>
                <a:spcPct val="115000"/>
              </a:lnSpc>
              <a:spcAft>
                <a:spcPts val="1000"/>
              </a:spcAft>
              <a:tabLst>
                <a:tab pos="193675" algn="l"/>
              </a:tabLst>
            </a:pPr>
            <a:r>
              <a:rPr lang="ru-RU" sz="7200" dirty="0" smtClean="0">
                <a:latin typeface="Times New Roman"/>
                <a:ea typeface="Times New Roman"/>
              </a:rPr>
              <a:t>Содействие </a:t>
            </a:r>
            <a:r>
              <a:rPr lang="ru-RU" sz="7200" dirty="0">
                <a:latin typeface="Times New Roman"/>
                <a:ea typeface="Times New Roman"/>
              </a:rPr>
              <a:t>сохранению и укреплению здоровья, формированию здорового образа жизни воспитанников</a:t>
            </a:r>
            <a:r>
              <a:rPr lang="ru-RU" sz="7200" dirty="0" smtClean="0">
                <a:latin typeface="Times New Roman"/>
                <a:ea typeface="Times New Roman"/>
              </a:rPr>
              <a:t>.</a:t>
            </a:r>
          </a:p>
          <a:p>
            <a:pPr marL="21590" algn="just">
              <a:lnSpc>
                <a:spcPct val="115000"/>
              </a:lnSpc>
              <a:spcAft>
                <a:spcPts val="1000"/>
              </a:spcAft>
              <a:tabLst>
                <a:tab pos="193675" algn="l"/>
              </a:tabLst>
            </a:pPr>
            <a:r>
              <a:rPr lang="ru-RU" sz="7200" dirty="0">
                <a:latin typeface="Times New Roman"/>
                <a:ea typeface="Times New Roman"/>
              </a:rPr>
              <a:t>Обновление и укрепление материально-технической базы</a:t>
            </a:r>
            <a:r>
              <a:rPr lang="ru-RU" sz="7200" dirty="0" smtClean="0"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675" algn="l"/>
              </a:tabLst>
            </a:pPr>
            <a:r>
              <a:rPr lang="ru-RU" sz="7200" dirty="0" smtClean="0">
                <a:latin typeface="Times New Roman"/>
                <a:ea typeface="Times New Roman"/>
              </a:rPr>
              <a:t>Повышение </a:t>
            </a:r>
            <a:r>
              <a:rPr lang="ru-RU" sz="7200" dirty="0">
                <a:latin typeface="Times New Roman"/>
                <a:ea typeface="Times New Roman"/>
              </a:rPr>
              <a:t>профессионализма педагогических кадров.</a:t>
            </a:r>
          </a:p>
          <a:p>
            <a:pPr marL="21590" algn="just">
              <a:lnSpc>
                <a:spcPct val="115000"/>
              </a:lnSpc>
              <a:spcAft>
                <a:spcPts val="1000"/>
              </a:spcAft>
              <a:tabLst>
                <a:tab pos="193675" algn="l"/>
              </a:tabLst>
            </a:pPr>
            <a:r>
              <a:rPr lang="ru-RU" sz="7200" dirty="0">
                <a:latin typeface="Times New Roman"/>
                <a:ea typeface="Times New Roman"/>
              </a:rPr>
              <a:t>Развитие системы общественного управления.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04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Проблемы: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209040"/>
            <a:ext cx="8934428" cy="479552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  <a:tabLst>
                <a:tab pos="457200" algn="l"/>
              </a:tabLst>
            </a:pPr>
            <a:r>
              <a:rPr lang="ru-RU" sz="7200" dirty="0">
                <a:uFill>
                  <a:solidFill>
                    <a:srgbClr val="008080"/>
                  </a:solidFill>
                </a:uFill>
                <a:latin typeface="Times New Roman"/>
                <a:ea typeface="Times New Roman"/>
                <a:cs typeface="Times New Roman"/>
              </a:rPr>
              <a:t>недостаточное  использование  развивающих педагогических  и информационных технологий,  преобладание традиционных подходов к организации образовательной деятельности;</a:t>
            </a:r>
          </a:p>
          <a:p>
            <a:pPr marR="3175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7200" dirty="0" smtClean="0">
                <a:solidFill>
                  <a:srgbClr val="000000"/>
                </a:solidFill>
                <a:uFill>
                  <a:solidFill>
                    <a:srgbClr val="008080"/>
                  </a:solidFill>
                </a:uFill>
                <a:latin typeface="Times New Roman"/>
                <a:ea typeface="Times New Roman"/>
                <a:cs typeface="Times New Roman"/>
              </a:rPr>
              <a:t>недостаточно </a:t>
            </a:r>
            <a:r>
              <a:rPr lang="ru-RU" sz="7200" dirty="0">
                <a:solidFill>
                  <a:srgbClr val="000000"/>
                </a:solidFill>
                <a:uFill>
                  <a:solidFill>
                    <a:srgbClr val="008080"/>
                  </a:solidFill>
                </a:uFill>
                <a:latin typeface="Times New Roman"/>
                <a:ea typeface="Times New Roman"/>
                <a:cs typeface="Times New Roman"/>
              </a:rPr>
              <a:t>эффективная система психолого-педагогического сопровождения детей с особыми образовательными потребностями;</a:t>
            </a:r>
            <a:endParaRPr lang="ru-RU" sz="7200" dirty="0">
              <a:uFill>
                <a:solidFill>
                  <a:srgbClr val="00808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marR="3175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7200" dirty="0">
                <a:uFill>
                  <a:solidFill>
                    <a:srgbClr val="008080"/>
                  </a:solidFill>
                </a:uFill>
                <a:latin typeface="Times New Roman"/>
                <a:ea typeface="Times New Roman"/>
                <a:cs typeface="Times New Roman"/>
              </a:rPr>
              <a:t>отсутствует система целенаправленной работы с одаренными детьми;</a:t>
            </a:r>
          </a:p>
          <a:p>
            <a:pPr marL="0" marR="3175" lv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endParaRPr lang="ru-RU" sz="7200" dirty="0">
              <a:uFill>
                <a:solidFill>
                  <a:srgbClr val="008080"/>
                </a:solidFill>
              </a:u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675" algn="l"/>
              </a:tabLst>
            </a:pP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3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Проблемы: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209040"/>
            <a:ext cx="8934428" cy="47955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7200" spc="-50" dirty="0" smtClean="0">
                <a:latin typeface="Times New Roman"/>
                <a:ea typeface="Times New Roman"/>
              </a:rPr>
              <a:t>снижение </a:t>
            </a:r>
            <a:r>
              <a:rPr lang="ru-RU" sz="7200" spc="-50" dirty="0">
                <a:latin typeface="Times New Roman"/>
                <a:ea typeface="Times New Roman"/>
              </a:rPr>
              <a:t>количества воспитанников с 1 группой здоровья;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7200" spc="-50" dirty="0">
                <a:latin typeface="Times New Roman"/>
                <a:ea typeface="Times New Roman"/>
              </a:rPr>
              <a:t>отсутствие спортивного зала и спортивной площадки и, как следствие, трудность реализации двигательной активности воспитанников;</a:t>
            </a: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5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Проблемы: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209040"/>
            <a:ext cx="8934428" cy="479552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Calibri"/>
              </a:rPr>
              <a:t>несоответствие требований профессионального Стандарта текущей профессиональной деятельности педагогов, их знаниям, квалификации;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Calibri"/>
              </a:rPr>
              <a:t>средний уровень мотивации профессионального развития;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tabLst>
                <a:tab pos="450215" algn="l"/>
                <a:tab pos="3916680" algn="l"/>
              </a:tabLst>
            </a:pP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 методической работы в детском саду, направленной на получение готовых знаний, и объективная необходимость формирования умения у педагога самостоятельного поиска необходимой информации, способствующей росту профессионального мастерства;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tabLst>
                <a:tab pos="450215" algn="l"/>
              </a:tabLst>
            </a:pP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высокая информатизация образовательной среды и недостаточная  подготовленность педагогических кадров к работе в данных условиях.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Calibri"/>
              </a:rPr>
              <a:t>безадресный и не персонифицированный характер повышения квалификации;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Calibri"/>
              </a:rPr>
              <a:t>возрастной состав педагогических работников, незначительное количество молодых кадров;</a:t>
            </a:r>
            <a:endParaRPr lang="ru-RU" sz="72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Calibri"/>
              </a:rPr>
              <a:t>эмоциональное выгорание;</a:t>
            </a: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7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Проблемы: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209040"/>
            <a:ext cx="8934428" cy="479552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Times New Roman"/>
              </a:rPr>
              <a:t>отсутствие в профессиональной деятельности педагогических работников четких принципов построения карьеры;</a:t>
            </a:r>
          </a:p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Times New Roman"/>
              </a:rPr>
              <a:t>неготовность коллектива к активному участию в  управленческой деятельности, инертность перед новыми активными формами работы;</a:t>
            </a:r>
          </a:p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Times New Roman"/>
              </a:rPr>
              <a:t>малоактивное  участие Управляющего совета;</a:t>
            </a:r>
          </a:p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Times New Roman"/>
              </a:rPr>
              <a:t>низкий рейтинг образовательной организации среди  получателей образовательной услуги.</a:t>
            </a: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9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32" y="352580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Проблемы: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12" y="1209040"/>
            <a:ext cx="8934428" cy="47955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7200" dirty="0">
                <a:latin typeface="Times New Roman"/>
                <a:ea typeface="Times New Roman"/>
              </a:rPr>
              <a:t>неудовлетворенность получателей образовательной услуги материально-техническим обеспечением организации;</a:t>
            </a:r>
          </a:p>
          <a:p>
            <a:pPr algn="just">
              <a:lnSpc>
                <a:spcPct val="115000"/>
              </a:lnSpc>
            </a:pPr>
            <a:r>
              <a:rPr lang="ru-RU" sz="7200" dirty="0" smtClean="0">
                <a:latin typeface="Times New Roman"/>
                <a:ea typeface="Times New Roman"/>
              </a:rPr>
              <a:t>недостаточность </a:t>
            </a:r>
            <a:r>
              <a:rPr lang="ru-RU" sz="7200" dirty="0">
                <a:latin typeface="Times New Roman"/>
                <a:ea typeface="Times New Roman"/>
              </a:rPr>
              <a:t>финансирования;</a:t>
            </a:r>
          </a:p>
          <a:p>
            <a:r>
              <a:rPr lang="ru-RU" sz="7200" dirty="0" smtClean="0">
                <a:latin typeface="Times New Roman"/>
                <a:ea typeface="Times New Roman"/>
              </a:rPr>
              <a:t>привлечение </a:t>
            </a:r>
            <a:r>
              <a:rPr lang="ru-RU" sz="7200" dirty="0">
                <a:latin typeface="Times New Roman"/>
                <a:ea typeface="Times New Roman"/>
              </a:rPr>
              <a:t>внебюджетных источников финансирования. </a:t>
            </a:r>
          </a:p>
          <a:p>
            <a:pPr algn="just">
              <a:lnSpc>
                <a:spcPct val="115000"/>
              </a:lnSpc>
            </a:pPr>
            <a:endParaRPr lang="ru-RU" sz="7200" dirty="0"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ru-RU" sz="7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72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8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372</TotalTime>
  <Words>1142</Words>
  <Application>Microsoft Office PowerPoint</Application>
  <PresentationFormat>Произвольный</PresentationFormat>
  <Paragraphs>253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HDOfficeLightV0</vt:lpstr>
      <vt:lpstr>Грань</vt:lpstr>
      <vt:lpstr>Нормативно-правовые основания для разработки Программы развития </vt:lpstr>
      <vt:lpstr>Нормативно-правовые основания для разработки Программы развития </vt:lpstr>
      <vt:lpstr>Цель Программы развития:</vt:lpstr>
      <vt:lpstr>Задачи  Программы развития </vt:lpstr>
      <vt:lpstr>Проблемы: </vt:lpstr>
      <vt:lpstr>Проблемы: </vt:lpstr>
      <vt:lpstr>Проблемы: </vt:lpstr>
      <vt:lpstr>Проблемы: </vt:lpstr>
      <vt:lpstr>Проблемы: </vt:lpstr>
      <vt:lpstr>SWOT- анализ деятельности МДОУ  </vt:lpstr>
      <vt:lpstr>Приоритетные направления развития МДОУ: </vt:lpstr>
      <vt:lpstr>Стратегия развития: </vt:lpstr>
      <vt:lpstr>Структура проекта: </vt:lpstr>
      <vt:lpstr>Структура проекта: </vt:lpstr>
      <vt:lpstr>Основные целевые индикаторы эффективности реализации Программы: </vt:lpstr>
      <vt:lpstr>Основные целевые индикаторы эффективности реализации Программы: </vt:lpstr>
      <vt:lpstr>Основные целевые индикаторы эффективности реализации Программы: </vt:lpstr>
      <vt:lpstr>Ожидаемые результаты: </vt:lpstr>
      <vt:lpstr>Ожидаемые результаты: </vt:lpstr>
      <vt:lpstr>Ожидаемые результаты: </vt:lpstr>
      <vt:lpstr>Управление Программой: </vt:lpstr>
      <vt:lpstr>Финансовый план реализации Программы развития: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отчет</dc:title>
  <dc:creator>Ольга Горохова</dc:creator>
  <cp:lastModifiedBy>Муранова</cp:lastModifiedBy>
  <cp:revision>32</cp:revision>
  <dcterms:created xsi:type="dcterms:W3CDTF">2016-07-14T07:43:30Z</dcterms:created>
  <dcterms:modified xsi:type="dcterms:W3CDTF">2017-10-09T13:42:06Z</dcterms:modified>
</cp:coreProperties>
</file>